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0" r:id="rId4"/>
    <p:sldId id="702" r:id="rId5"/>
    <p:sldId id="703" r:id="rId6"/>
    <p:sldId id="704" r:id="rId7"/>
    <p:sldId id="713" r:id="rId8"/>
    <p:sldId id="269" r:id="rId9"/>
    <p:sldId id="706" r:id="rId10"/>
    <p:sldId id="287" r:id="rId11"/>
    <p:sldId id="708" r:id="rId12"/>
    <p:sldId id="712" r:id="rId13"/>
  </p:sldIdLst>
  <p:sldSz cx="18288000" cy="10287000"/>
  <p:notesSz cx="6858000" cy="9144000"/>
  <p:embeddedFontLst>
    <p:embeddedFont>
      <p:font typeface="Helvetica Neue" panose="020B0604020202020204" charset="0"/>
      <p:regular r:id="rId15"/>
      <p:bold r:id="rId15"/>
      <p:italic r:id="rId15"/>
      <p:boldItalic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M+DwFYRIZr5knnvh5NaigKzVQ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9"/>
    <p:restoredTop sz="94696"/>
  </p:normalViewPr>
  <p:slideViewPr>
    <p:cSldViewPr snapToGrid="0">
      <p:cViewPr varScale="1">
        <p:scale>
          <a:sx n="70" d="100"/>
          <a:sy n="70" d="100"/>
        </p:scale>
        <p:origin x="112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734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db65b4113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2db65b4113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db65b4113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2db65b4113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218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dd8a46198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dd8a46198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db65b4113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db65b4113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db65b4113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2db65b4113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db65b4113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2db65b4113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7525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db65b4113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2db65b4113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A blue and white rectang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049" y="-12074"/>
            <a:ext cx="18304097" cy="10278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1"/>
          <p:cNvGrpSpPr/>
          <p:nvPr/>
        </p:nvGrpSpPr>
        <p:grpSpPr>
          <a:xfrm>
            <a:off x="0" y="8876464"/>
            <a:ext cx="18288000" cy="1410536"/>
            <a:chOff x="0" y="-9525"/>
            <a:chExt cx="2721485" cy="209906"/>
          </a:xfrm>
        </p:grpSpPr>
        <p:sp>
          <p:nvSpPr>
            <p:cNvPr id="90" name="Google Shape;90;p1"/>
            <p:cNvSpPr/>
            <p:nvPr/>
          </p:nvSpPr>
          <p:spPr>
            <a:xfrm>
              <a:off x="0" y="0"/>
              <a:ext cx="2721485" cy="200381"/>
            </a:xfrm>
            <a:custGeom>
              <a:avLst/>
              <a:gdLst/>
              <a:ahLst/>
              <a:cxnLst/>
              <a:rect l="l" t="t" r="r" b="b"/>
              <a:pathLst>
                <a:path w="2721485" h="200381" extrusionOk="0">
                  <a:moveTo>
                    <a:pt x="0" y="0"/>
                  </a:moveTo>
                  <a:lnTo>
                    <a:pt x="2721485" y="0"/>
                  </a:lnTo>
                  <a:lnTo>
                    <a:pt x="2721485" y="200381"/>
                  </a:lnTo>
                  <a:lnTo>
                    <a:pt x="0" y="200381"/>
                  </a:lnTo>
                  <a:close/>
                </a:path>
              </a:pathLst>
            </a:custGeom>
            <a:solidFill>
              <a:srgbClr val="1E3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 txBox="1"/>
            <p:nvPr/>
          </p:nvSpPr>
          <p:spPr>
            <a:xfrm>
              <a:off x="0" y="-9525"/>
              <a:ext cx="2721485" cy="209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5" tIns="14225" rIns="14225" bIns="14225" anchor="ctr" anchorCtr="0">
              <a:noAutofit/>
            </a:bodyPr>
            <a:lstStyle/>
            <a:p>
              <a:pPr marL="0" marR="0" lvl="0" indent="0" algn="ctr" rtl="0">
                <a:lnSpc>
                  <a:spcPct val="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1"/>
          <p:cNvSpPr txBox="1"/>
          <p:nvPr/>
        </p:nvSpPr>
        <p:spPr>
          <a:xfrm>
            <a:off x="0" y="8986308"/>
            <a:ext cx="18288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1028700" y="7029320"/>
            <a:ext cx="7833615" cy="732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dirty="0">
                <a:solidFill>
                  <a:srgbClr val="1B2F5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Antje Keppler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1028700" y="7605665"/>
            <a:ext cx="7833615" cy="89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dirty="0">
                <a:solidFill>
                  <a:srgbClr val="288FC5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ERIC Forum Chair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288FC5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B4D5E9-5E43-CCF7-50A9-A5EC8B540772}"/>
              </a:ext>
            </a:extLst>
          </p:cNvPr>
          <p:cNvSpPr txBox="1"/>
          <p:nvPr/>
        </p:nvSpPr>
        <p:spPr>
          <a:xfrm>
            <a:off x="2326871" y="3792697"/>
            <a:ext cx="9857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7200" dirty="0">
                <a:latin typeface="Calibri" panose="020F0502020204030204" pitchFamily="34" charset="0"/>
                <a:cs typeface="Calibri" panose="020F0502020204030204" pitchFamily="34" charset="0"/>
              </a:rPr>
              <a:t>Challenges faced by ERICs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4383F3-7C2E-1D9F-1EB4-B6A4AAEB0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42" y="492600"/>
            <a:ext cx="3120307" cy="17051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9"/>
          <p:cNvGrpSpPr/>
          <p:nvPr/>
        </p:nvGrpSpPr>
        <p:grpSpPr>
          <a:xfrm rot="5400000">
            <a:off x="8107944" y="-7456905"/>
            <a:ext cx="2072112" cy="18288000"/>
            <a:chOff x="0" y="0"/>
            <a:chExt cx="634256" cy="5597797"/>
          </a:xfrm>
        </p:grpSpPr>
        <p:sp>
          <p:nvSpPr>
            <p:cNvPr id="268" name="Google Shape;268;p9"/>
            <p:cNvSpPr/>
            <p:nvPr/>
          </p:nvSpPr>
          <p:spPr>
            <a:xfrm>
              <a:off x="0" y="0"/>
              <a:ext cx="634256" cy="5597797"/>
            </a:xfrm>
            <a:custGeom>
              <a:avLst/>
              <a:gdLst/>
              <a:ahLst/>
              <a:cxnLst/>
              <a:rect l="l" t="t" r="r" b="b"/>
              <a:pathLst>
                <a:path w="634256" h="5597797" extrusionOk="0">
                  <a:moveTo>
                    <a:pt x="0" y="0"/>
                  </a:moveTo>
                  <a:lnTo>
                    <a:pt x="634256" y="0"/>
                  </a:lnTo>
                  <a:lnTo>
                    <a:pt x="634256" y="5597797"/>
                  </a:lnTo>
                  <a:lnTo>
                    <a:pt x="0" y="5597797"/>
                  </a:lnTo>
                  <a:close/>
                </a:path>
              </a:pathLst>
            </a:custGeom>
            <a:solidFill>
              <a:srgbClr val="DFF1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9"/>
            <p:cNvSpPr txBox="1"/>
            <p:nvPr/>
          </p:nvSpPr>
          <p:spPr>
            <a:xfrm>
              <a:off x="0" y="0"/>
              <a:ext cx="634256" cy="5597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" tIns="3425" rIns="3425" bIns="3425" anchor="ctr" anchorCtr="0">
              <a:noAutofit/>
            </a:bodyPr>
            <a:lstStyle/>
            <a:p>
              <a:pPr marL="0" marR="0" lvl="0" indent="0" algn="ctr" rtl="0">
                <a:lnSpc>
                  <a:spcPct val="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9"/>
          <p:cNvSpPr/>
          <p:nvPr/>
        </p:nvSpPr>
        <p:spPr>
          <a:xfrm>
            <a:off x="1028700" y="989547"/>
            <a:ext cx="1679530" cy="1362519"/>
          </a:xfrm>
          <a:custGeom>
            <a:avLst/>
            <a:gdLst/>
            <a:ahLst/>
            <a:cxnLst/>
            <a:rect l="l" t="t" r="r" b="b"/>
            <a:pathLst>
              <a:path w="1679530" h="1362519" extrusionOk="0">
                <a:moveTo>
                  <a:pt x="0" y="0"/>
                </a:moveTo>
                <a:lnTo>
                  <a:pt x="1679530" y="0"/>
                </a:lnTo>
                <a:lnTo>
                  <a:pt x="1679530" y="1362519"/>
                </a:lnTo>
                <a:lnTo>
                  <a:pt x="0" y="1362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 txBox="1"/>
          <p:nvPr/>
        </p:nvSpPr>
        <p:spPr>
          <a:xfrm>
            <a:off x="3399610" y="651039"/>
            <a:ext cx="1148878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European Research Infrastructures are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Changing the Science Ecosystem </a:t>
            </a:r>
            <a:endParaRPr sz="4400" dirty="0">
              <a:solidFill>
                <a:srgbClr val="1B2F5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6DF4E-78AD-DCF2-DF6B-AD0811B09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991" y="3020872"/>
            <a:ext cx="15266587" cy="715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82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g2db65b41135_0_3"/>
          <p:cNvGrpSpPr/>
          <p:nvPr/>
        </p:nvGrpSpPr>
        <p:grpSpPr>
          <a:xfrm rot="5400000">
            <a:off x="8107941" y="-7456905"/>
            <a:ext cx="2072114" cy="18288003"/>
            <a:chOff x="0" y="0"/>
            <a:chExt cx="634256" cy="5597797"/>
          </a:xfrm>
        </p:grpSpPr>
        <p:sp>
          <p:nvSpPr>
            <p:cNvPr id="290" name="Google Shape;290;g2db65b41135_0_3"/>
            <p:cNvSpPr/>
            <p:nvPr/>
          </p:nvSpPr>
          <p:spPr>
            <a:xfrm>
              <a:off x="0" y="0"/>
              <a:ext cx="634256" cy="5597797"/>
            </a:xfrm>
            <a:custGeom>
              <a:avLst/>
              <a:gdLst/>
              <a:ahLst/>
              <a:cxnLst/>
              <a:rect l="l" t="t" r="r" b="b"/>
              <a:pathLst>
                <a:path w="634256" h="5597797" extrusionOk="0">
                  <a:moveTo>
                    <a:pt x="0" y="0"/>
                  </a:moveTo>
                  <a:lnTo>
                    <a:pt x="634256" y="0"/>
                  </a:lnTo>
                  <a:lnTo>
                    <a:pt x="634256" y="5597797"/>
                  </a:lnTo>
                  <a:lnTo>
                    <a:pt x="0" y="5597797"/>
                  </a:lnTo>
                  <a:close/>
                </a:path>
              </a:pathLst>
            </a:custGeom>
            <a:solidFill>
              <a:srgbClr val="DFF1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g2db65b41135_0_3"/>
            <p:cNvSpPr txBox="1"/>
            <p:nvPr/>
          </p:nvSpPr>
          <p:spPr>
            <a:xfrm>
              <a:off x="0" y="0"/>
              <a:ext cx="634200" cy="559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" tIns="3425" rIns="3425" bIns="3425" anchor="ctr" anchorCtr="0">
              <a:noAutofit/>
            </a:bodyPr>
            <a:lstStyle/>
            <a:p>
              <a:pPr marL="0" marR="0" lvl="0" indent="0" algn="ctr" rtl="0">
                <a:lnSpc>
                  <a:spcPct val="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2" name="Google Shape;292;g2db65b41135_0_3"/>
          <p:cNvSpPr/>
          <p:nvPr/>
        </p:nvSpPr>
        <p:spPr>
          <a:xfrm>
            <a:off x="1028700" y="989547"/>
            <a:ext cx="1679530" cy="1362519"/>
          </a:xfrm>
          <a:custGeom>
            <a:avLst/>
            <a:gdLst/>
            <a:ahLst/>
            <a:cxnLst/>
            <a:rect l="l" t="t" r="r" b="b"/>
            <a:pathLst>
              <a:path w="1679530" h="1362519" extrusionOk="0">
                <a:moveTo>
                  <a:pt x="0" y="0"/>
                </a:moveTo>
                <a:lnTo>
                  <a:pt x="1679530" y="0"/>
                </a:lnTo>
                <a:lnTo>
                  <a:pt x="1679530" y="1362519"/>
                </a:lnTo>
                <a:lnTo>
                  <a:pt x="0" y="1362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2db65b41135_0_3"/>
          <p:cNvSpPr txBox="1"/>
          <p:nvPr/>
        </p:nvSpPr>
        <p:spPr>
          <a:xfrm>
            <a:off x="3269954" y="1259988"/>
            <a:ext cx="144564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28 operational ERICs are Strategic Assets for the ERA</a:t>
            </a:r>
            <a:endParaRPr sz="4400" dirty="0">
              <a:solidFill>
                <a:srgbClr val="1B2F5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g2db65b41135_0_3"/>
          <p:cNvSpPr txBox="1"/>
          <p:nvPr/>
        </p:nvSpPr>
        <p:spPr>
          <a:xfrm>
            <a:off x="698834" y="2961015"/>
            <a:ext cx="1689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g2db65b41135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23142"/>
            <a:ext cx="18288000" cy="6125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2db65b41135_0_3" descr="A computer screen shot of a computer scre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" y="0"/>
            <a:ext cx="18285715" cy="102857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" name="Google Shape;289;g2db65b41135_0_3"/>
          <p:cNvGrpSpPr/>
          <p:nvPr/>
        </p:nvGrpSpPr>
        <p:grpSpPr>
          <a:xfrm rot="5400000">
            <a:off x="8107941" y="-7456905"/>
            <a:ext cx="2072114" cy="18288003"/>
            <a:chOff x="0" y="0"/>
            <a:chExt cx="634256" cy="5597797"/>
          </a:xfrm>
        </p:grpSpPr>
        <p:sp>
          <p:nvSpPr>
            <p:cNvPr id="290" name="Google Shape;290;g2db65b41135_0_3"/>
            <p:cNvSpPr/>
            <p:nvPr/>
          </p:nvSpPr>
          <p:spPr>
            <a:xfrm>
              <a:off x="0" y="0"/>
              <a:ext cx="634256" cy="5597797"/>
            </a:xfrm>
            <a:custGeom>
              <a:avLst/>
              <a:gdLst/>
              <a:ahLst/>
              <a:cxnLst/>
              <a:rect l="l" t="t" r="r" b="b"/>
              <a:pathLst>
                <a:path w="634256" h="5597797" extrusionOk="0">
                  <a:moveTo>
                    <a:pt x="0" y="0"/>
                  </a:moveTo>
                  <a:lnTo>
                    <a:pt x="634256" y="0"/>
                  </a:lnTo>
                  <a:lnTo>
                    <a:pt x="634256" y="5597797"/>
                  </a:lnTo>
                  <a:lnTo>
                    <a:pt x="0" y="5597797"/>
                  </a:lnTo>
                  <a:close/>
                </a:path>
              </a:pathLst>
            </a:custGeom>
            <a:solidFill>
              <a:srgbClr val="DFF1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g2db65b41135_0_3"/>
            <p:cNvSpPr txBox="1"/>
            <p:nvPr/>
          </p:nvSpPr>
          <p:spPr>
            <a:xfrm>
              <a:off x="0" y="0"/>
              <a:ext cx="634200" cy="559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" tIns="3425" rIns="3425" bIns="3425" anchor="ctr" anchorCtr="0">
              <a:noAutofit/>
            </a:bodyPr>
            <a:lstStyle/>
            <a:p>
              <a:pPr marL="0" marR="0" lvl="0" indent="0" algn="ctr" rtl="0">
                <a:lnSpc>
                  <a:spcPct val="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4" name="Google Shape;294;g2db65b41135_0_3"/>
          <p:cNvSpPr txBox="1"/>
          <p:nvPr/>
        </p:nvSpPr>
        <p:spPr>
          <a:xfrm>
            <a:off x="698834" y="2961015"/>
            <a:ext cx="1689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02;p14">
            <a:extLst>
              <a:ext uri="{FF2B5EF4-FFF2-40B4-BE49-F238E27FC236}">
                <a16:creationId xmlns:a16="http://schemas.microsoft.com/office/drawing/2014/main" id="{C9CDC56A-78EF-D4B7-6AAE-DA38CF80D0EC}"/>
              </a:ext>
            </a:extLst>
          </p:cNvPr>
          <p:cNvSpPr txBox="1"/>
          <p:nvPr/>
        </p:nvSpPr>
        <p:spPr>
          <a:xfrm>
            <a:off x="6356060" y="6363916"/>
            <a:ext cx="5861566" cy="125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dirty="0">
                <a:solidFill>
                  <a:srgbClr val="1B2F50"/>
                </a:solidFill>
                <a:latin typeface="Open Sans"/>
                <a:ea typeface="Open Sans"/>
                <a:cs typeface="Open Sans"/>
                <a:sym typeface="Open Sans"/>
              </a:rPr>
              <a:t>THANK YOU</a:t>
            </a:r>
            <a:endParaRPr dirty="0"/>
          </a:p>
        </p:txBody>
      </p:sp>
      <p:grpSp>
        <p:nvGrpSpPr>
          <p:cNvPr id="3" name="Google Shape;301;p14">
            <a:extLst>
              <a:ext uri="{FF2B5EF4-FFF2-40B4-BE49-F238E27FC236}">
                <a16:creationId xmlns:a16="http://schemas.microsoft.com/office/drawing/2014/main" id="{CB74D570-79F7-9C04-B70A-1E74811A9931}"/>
              </a:ext>
            </a:extLst>
          </p:cNvPr>
          <p:cNvGrpSpPr/>
          <p:nvPr/>
        </p:nvGrpSpPr>
        <p:grpSpPr>
          <a:xfrm>
            <a:off x="6372893" y="2678051"/>
            <a:ext cx="5633639" cy="3297547"/>
            <a:chOff x="22444" y="-104775"/>
            <a:chExt cx="7511518" cy="4396729"/>
          </a:xfrm>
        </p:grpSpPr>
        <p:sp>
          <p:nvSpPr>
            <p:cNvPr id="5" name="Google Shape;303;p14">
              <a:extLst>
                <a:ext uri="{FF2B5EF4-FFF2-40B4-BE49-F238E27FC236}">
                  <a16:creationId xmlns:a16="http://schemas.microsoft.com/office/drawing/2014/main" id="{0F4D5D08-CFB3-FC04-2C19-08FB5663A094}"/>
                </a:ext>
              </a:extLst>
            </p:cNvPr>
            <p:cNvSpPr/>
            <p:nvPr/>
          </p:nvSpPr>
          <p:spPr>
            <a:xfrm>
              <a:off x="281460" y="1383082"/>
              <a:ext cx="7252502" cy="2908872"/>
            </a:xfrm>
            <a:custGeom>
              <a:avLst/>
              <a:gdLst/>
              <a:ahLst/>
              <a:cxnLst/>
              <a:rect l="l" t="t" r="r" b="b"/>
              <a:pathLst>
                <a:path w="7252502" h="2908872" extrusionOk="0">
                  <a:moveTo>
                    <a:pt x="0" y="0"/>
                  </a:moveTo>
                  <a:lnTo>
                    <a:pt x="7252501" y="0"/>
                  </a:lnTo>
                  <a:lnTo>
                    <a:pt x="7252501" y="2908872"/>
                  </a:lnTo>
                  <a:lnTo>
                    <a:pt x="0" y="29088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304;p14">
              <a:extLst>
                <a:ext uri="{FF2B5EF4-FFF2-40B4-BE49-F238E27FC236}">
                  <a16:creationId xmlns:a16="http://schemas.microsoft.com/office/drawing/2014/main" id="{07D587C3-8592-431C-9DCA-885B28CD4D3D}"/>
                </a:ext>
              </a:extLst>
            </p:cNvPr>
            <p:cNvSpPr txBox="1"/>
            <p:nvPr/>
          </p:nvSpPr>
          <p:spPr>
            <a:xfrm>
              <a:off x="22444" y="-104775"/>
              <a:ext cx="3211437" cy="1283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813">
                  <a:solidFill>
                    <a:srgbClr val="1B2F50"/>
                  </a:solidFill>
                  <a:latin typeface="Open Sans"/>
                  <a:ea typeface="Open Sans"/>
                  <a:cs typeface="Open Sans"/>
                  <a:sym typeface="Open Sans"/>
                </a:rPr>
                <a:t>THE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63681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2"/>
          <p:cNvGrpSpPr/>
          <p:nvPr/>
        </p:nvGrpSpPr>
        <p:grpSpPr>
          <a:xfrm rot="5400000">
            <a:off x="8107944" y="-7456905"/>
            <a:ext cx="2072112" cy="18288000"/>
            <a:chOff x="0" y="0"/>
            <a:chExt cx="634256" cy="5597797"/>
          </a:xfrm>
        </p:grpSpPr>
        <p:sp>
          <p:nvSpPr>
            <p:cNvPr id="102" name="Google Shape;102;p2"/>
            <p:cNvSpPr/>
            <p:nvPr/>
          </p:nvSpPr>
          <p:spPr>
            <a:xfrm>
              <a:off x="0" y="0"/>
              <a:ext cx="634256" cy="5597797"/>
            </a:xfrm>
            <a:custGeom>
              <a:avLst/>
              <a:gdLst/>
              <a:ahLst/>
              <a:cxnLst/>
              <a:rect l="l" t="t" r="r" b="b"/>
              <a:pathLst>
                <a:path w="634256" h="5597797" extrusionOk="0">
                  <a:moveTo>
                    <a:pt x="0" y="0"/>
                  </a:moveTo>
                  <a:lnTo>
                    <a:pt x="634256" y="0"/>
                  </a:lnTo>
                  <a:lnTo>
                    <a:pt x="634256" y="5597797"/>
                  </a:lnTo>
                  <a:lnTo>
                    <a:pt x="0" y="5597797"/>
                  </a:lnTo>
                  <a:close/>
                </a:path>
              </a:pathLst>
            </a:custGeom>
            <a:solidFill>
              <a:srgbClr val="DFF1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0" y="0"/>
              <a:ext cx="634256" cy="5597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" tIns="3425" rIns="3425" bIns="3425" anchor="ctr" anchorCtr="0">
              <a:noAutofit/>
            </a:bodyPr>
            <a:lstStyle/>
            <a:p>
              <a:pPr marL="0" marR="0" lvl="0" indent="0" algn="ctr" rtl="0">
                <a:lnSpc>
                  <a:spcPct val="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2"/>
          <p:cNvSpPr/>
          <p:nvPr/>
        </p:nvSpPr>
        <p:spPr>
          <a:xfrm>
            <a:off x="1028700" y="989547"/>
            <a:ext cx="1679530" cy="1362519"/>
          </a:xfrm>
          <a:custGeom>
            <a:avLst/>
            <a:gdLst/>
            <a:ahLst/>
            <a:cxnLst/>
            <a:rect l="l" t="t" r="r" b="b"/>
            <a:pathLst>
              <a:path w="1679530" h="1362519" extrusionOk="0">
                <a:moveTo>
                  <a:pt x="0" y="0"/>
                </a:moveTo>
                <a:lnTo>
                  <a:pt x="1679530" y="0"/>
                </a:lnTo>
                <a:lnTo>
                  <a:pt x="1679530" y="1362519"/>
                </a:lnTo>
                <a:lnTo>
                  <a:pt x="0" y="1362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2971793" y="900159"/>
            <a:ext cx="6756408" cy="1322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chemeClr val="accent6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ERIC Forum: who are we?</a:t>
            </a:r>
            <a:endParaRPr sz="4800" dirty="0">
              <a:solidFill>
                <a:srgbClr val="1B2F50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23142"/>
            <a:ext cx="18288000" cy="612576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565501" y="2830641"/>
            <a:ext cx="17722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The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bottom-up collaboration of the 2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8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European Research Infrastructure Consortia (ERIC) since 2017.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A2AFF3-95FA-10DC-6A73-86654E9394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819440" y="3281437"/>
            <a:ext cx="1888790" cy="5306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5D16BA-C870-C8AE-19AD-652B8B82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50898" y="1755314"/>
            <a:ext cx="16586200" cy="12431869"/>
          </a:xfrm>
          <a:prstGeom prst="rect">
            <a:avLst/>
          </a:prstGeom>
        </p:spPr>
      </p:pic>
      <p:grpSp>
        <p:nvGrpSpPr>
          <p:cNvPr id="156" name="Google Shape;156;g2dd8a46198c_0_13"/>
          <p:cNvGrpSpPr/>
          <p:nvPr/>
        </p:nvGrpSpPr>
        <p:grpSpPr>
          <a:xfrm rot="5400000">
            <a:off x="8107941" y="-7456905"/>
            <a:ext cx="2072114" cy="18288003"/>
            <a:chOff x="0" y="0"/>
            <a:chExt cx="634256" cy="5597797"/>
          </a:xfrm>
        </p:grpSpPr>
        <p:sp>
          <p:nvSpPr>
            <p:cNvPr id="157" name="Google Shape;157;g2dd8a46198c_0_13"/>
            <p:cNvSpPr/>
            <p:nvPr/>
          </p:nvSpPr>
          <p:spPr>
            <a:xfrm>
              <a:off x="0" y="0"/>
              <a:ext cx="634256" cy="5597797"/>
            </a:xfrm>
            <a:custGeom>
              <a:avLst/>
              <a:gdLst/>
              <a:ahLst/>
              <a:cxnLst/>
              <a:rect l="l" t="t" r="r" b="b"/>
              <a:pathLst>
                <a:path w="634256" h="5597797" extrusionOk="0">
                  <a:moveTo>
                    <a:pt x="0" y="0"/>
                  </a:moveTo>
                  <a:lnTo>
                    <a:pt x="634256" y="0"/>
                  </a:lnTo>
                  <a:lnTo>
                    <a:pt x="634256" y="5597797"/>
                  </a:lnTo>
                  <a:lnTo>
                    <a:pt x="0" y="5597797"/>
                  </a:lnTo>
                  <a:close/>
                </a:path>
              </a:pathLst>
            </a:custGeom>
            <a:solidFill>
              <a:srgbClr val="DFF1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g2dd8a46198c_0_13"/>
            <p:cNvSpPr txBox="1"/>
            <p:nvPr/>
          </p:nvSpPr>
          <p:spPr>
            <a:xfrm>
              <a:off x="0" y="0"/>
              <a:ext cx="634200" cy="559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" tIns="3425" rIns="3425" bIns="3425" anchor="ctr" anchorCtr="0">
              <a:noAutofit/>
            </a:bodyPr>
            <a:lstStyle/>
            <a:p>
              <a:pPr marL="0" marR="0" lvl="0" indent="0" algn="ctr" rtl="0">
                <a:lnSpc>
                  <a:spcPct val="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g2dd8a46198c_0_13"/>
          <p:cNvSpPr/>
          <p:nvPr/>
        </p:nvSpPr>
        <p:spPr>
          <a:xfrm>
            <a:off x="1028700" y="989547"/>
            <a:ext cx="1679530" cy="1362519"/>
          </a:xfrm>
          <a:custGeom>
            <a:avLst/>
            <a:gdLst/>
            <a:ahLst/>
            <a:cxnLst/>
            <a:rect l="l" t="t" r="r" b="b"/>
            <a:pathLst>
              <a:path w="1679530" h="1362519" extrusionOk="0">
                <a:moveTo>
                  <a:pt x="0" y="0"/>
                </a:moveTo>
                <a:lnTo>
                  <a:pt x="1679530" y="0"/>
                </a:lnTo>
                <a:lnTo>
                  <a:pt x="1679530" y="1362519"/>
                </a:lnTo>
                <a:lnTo>
                  <a:pt x="0" y="1362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2dd8a46198c_0_13"/>
          <p:cNvSpPr txBox="1"/>
          <p:nvPr/>
        </p:nvSpPr>
        <p:spPr>
          <a:xfrm>
            <a:off x="2888954" y="1106111"/>
            <a:ext cx="7474246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6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ERIC Forum - Our Mission</a:t>
            </a:r>
            <a:endParaRPr sz="4800" dirty="0">
              <a:solidFill>
                <a:srgbClr val="1B2F50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161" name="Google Shape;161;g2dd8a46198c_0_13"/>
          <p:cNvSpPr txBox="1"/>
          <p:nvPr/>
        </p:nvSpPr>
        <p:spPr>
          <a:xfrm>
            <a:off x="1030074" y="2934479"/>
            <a:ext cx="14177841" cy="4232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Ecosystem of 28 ERICs of cross-domain collaboration, exchange &amp; support:</a:t>
            </a:r>
          </a:p>
          <a:p>
            <a:pPr lvl="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</a:pPr>
            <a:endParaRPr lang="en-US" sz="10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Font typeface="Symbol" pitchFamily="2" charset="2"/>
              <a:buChar char="Þ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best practices and experience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Font typeface="Symbol" pitchFamily="2" charset="2"/>
              <a:buChar char="Þ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Identifying and tackling common challenges</a:t>
            </a:r>
          </a:p>
          <a:p>
            <a:pPr marL="457200" indent="-457200">
              <a:lnSpc>
                <a:spcPct val="90000"/>
              </a:lnSpc>
              <a:spcBef>
                <a:spcPts val="1300"/>
              </a:spcBef>
              <a:buFont typeface="Symbol" pitchFamily="2" charset="2"/>
              <a:buChar char="Þ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Fostering visibility, impact and sustainability of ERICs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Font typeface="Symbol" pitchFamily="2" charset="2"/>
              <a:buChar char="Þ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Being the voice of all ERICs on matters of common interest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Font typeface="Symbol" pitchFamily="2" charset="2"/>
              <a:buChar char="Þ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Contributing to the European science policies and research context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g2db65b41135_0_14"/>
          <p:cNvGrpSpPr/>
          <p:nvPr/>
        </p:nvGrpSpPr>
        <p:grpSpPr>
          <a:xfrm rot="5400000">
            <a:off x="8107941" y="-7456905"/>
            <a:ext cx="2072114" cy="18288003"/>
            <a:chOff x="0" y="0"/>
            <a:chExt cx="634256" cy="5597797"/>
          </a:xfrm>
        </p:grpSpPr>
        <p:sp>
          <p:nvSpPr>
            <p:cNvPr id="224" name="Google Shape;224;g2db65b41135_0_14"/>
            <p:cNvSpPr/>
            <p:nvPr/>
          </p:nvSpPr>
          <p:spPr>
            <a:xfrm>
              <a:off x="0" y="0"/>
              <a:ext cx="634256" cy="5597797"/>
            </a:xfrm>
            <a:custGeom>
              <a:avLst/>
              <a:gdLst/>
              <a:ahLst/>
              <a:cxnLst/>
              <a:rect l="l" t="t" r="r" b="b"/>
              <a:pathLst>
                <a:path w="634256" h="5597797" extrusionOk="0">
                  <a:moveTo>
                    <a:pt x="0" y="0"/>
                  </a:moveTo>
                  <a:lnTo>
                    <a:pt x="634256" y="0"/>
                  </a:lnTo>
                  <a:lnTo>
                    <a:pt x="634256" y="5597797"/>
                  </a:lnTo>
                  <a:lnTo>
                    <a:pt x="0" y="5597797"/>
                  </a:lnTo>
                  <a:close/>
                </a:path>
              </a:pathLst>
            </a:custGeom>
            <a:solidFill>
              <a:srgbClr val="DFF1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g2db65b41135_0_14"/>
            <p:cNvSpPr txBox="1"/>
            <p:nvPr/>
          </p:nvSpPr>
          <p:spPr>
            <a:xfrm>
              <a:off x="0" y="0"/>
              <a:ext cx="634200" cy="559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" tIns="3425" rIns="3425" bIns="3425" anchor="ctr" anchorCtr="0">
              <a:noAutofit/>
            </a:bodyPr>
            <a:lstStyle/>
            <a:p>
              <a:pPr marL="0" marR="0" lvl="0" indent="0" algn="ctr" rtl="0">
                <a:lnSpc>
                  <a:spcPct val="99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6" name="Google Shape;226;g2db65b41135_0_14"/>
          <p:cNvSpPr/>
          <p:nvPr/>
        </p:nvSpPr>
        <p:spPr>
          <a:xfrm>
            <a:off x="1028700" y="989547"/>
            <a:ext cx="1679530" cy="1362519"/>
          </a:xfrm>
          <a:custGeom>
            <a:avLst/>
            <a:gdLst/>
            <a:ahLst/>
            <a:cxnLst/>
            <a:rect l="l" t="t" r="r" b="b"/>
            <a:pathLst>
              <a:path w="1679530" h="1362519" extrusionOk="0">
                <a:moveTo>
                  <a:pt x="0" y="0"/>
                </a:moveTo>
                <a:lnTo>
                  <a:pt x="1679530" y="0"/>
                </a:lnTo>
                <a:lnTo>
                  <a:pt x="1679530" y="1362519"/>
                </a:lnTo>
                <a:lnTo>
                  <a:pt x="0" y="1362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2db65b41135_0_14"/>
          <p:cNvSpPr txBox="1"/>
          <p:nvPr/>
        </p:nvSpPr>
        <p:spPr>
          <a:xfrm>
            <a:off x="2922950" y="1253175"/>
            <a:ext cx="1108515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Challenges across ERICS: IMPLEMENTATION</a:t>
            </a:r>
            <a:endParaRPr sz="44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8" name="Google Shape;228;g2db65b41135_0_14"/>
          <p:cNvSpPr txBox="1">
            <a:spLocks noGrp="1"/>
          </p:cNvSpPr>
          <p:nvPr>
            <p:ph type="body" idx="4294967295"/>
          </p:nvPr>
        </p:nvSpPr>
        <p:spPr>
          <a:xfrm>
            <a:off x="435733" y="3196704"/>
            <a:ext cx="9775066" cy="547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5400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3300"/>
              <a:buFont typeface="Noto Sans Symbols"/>
              <a:buChar char="∙"/>
            </a:pPr>
            <a:r>
              <a:rPr lang="en-US" sz="2800" dirty="0">
                <a:solidFill>
                  <a:srgbClr val="005B6D"/>
                </a:solidFill>
                <a:latin typeface="Arial"/>
                <a:ea typeface="Arial"/>
                <a:cs typeface="Arial"/>
                <a:sym typeface="Arial"/>
              </a:rPr>
              <a:t>National institutions still need to recognize better and learn more about </a:t>
            </a:r>
            <a:r>
              <a:rPr lang="en-US" sz="2800" u="sng" dirty="0">
                <a:solidFill>
                  <a:srgbClr val="005B6D"/>
                </a:solidFill>
                <a:latin typeface="Arial"/>
                <a:ea typeface="Arial"/>
                <a:cs typeface="Arial"/>
                <a:sym typeface="Arial"/>
              </a:rPr>
              <a:t>ERICs as existing legal entities</a:t>
            </a:r>
            <a:r>
              <a:rPr lang="en-US" sz="2800" dirty="0">
                <a:solidFill>
                  <a:srgbClr val="005B6D"/>
                </a:solidFill>
                <a:latin typeface="Arial"/>
                <a:ea typeface="Arial"/>
                <a:cs typeface="Arial"/>
                <a:sym typeface="Arial"/>
              </a:rPr>
              <a:t> (e.g. eligibility for national funding)</a:t>
            </a:r>
          </a:p>
          <a:p>
            <a:pPr marL="63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3300"/>
              <a:buNone/>
            </a:pPr>
            <a:endParaRPr lang="en-US" sz="800" dirty="0">
              <a:solidFill>
                <a:srgbClr val="005B6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lvl="0" indent="-24765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005B6D"/>
              </a:buClr>
              <a:buSzPts val="3300"/>
              <a:buFont typeface="Noto Sans Symbols"/>
              <a:buChar char="∙"/>
            </a:pPr>
            <a:r>
              <a:rPr lang="en-US" sz="2800" dirty="0">
                <a:solidFill>
                  <a:srgbClr val="005B6D"/>
                </a:solidFill>
                <a:latin typeface="Arial"/>
                <a:ea typeface="Arial"/>
                <a:cs typeface="Arial"/>
                <a:sym typeface="Arial"/>
              </a:rPr>
              <a:t>Better guidance on activities of ERICs, also to enhance their broader impact for all stakeholders involved </a:t>
            </a:r>
          </a:p>
          <a:p>
            <a:pPr marL="635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005B6D"/>
              </a:buClr>
              <a:buSzPts val="3300"/>
              <a:buNone/>
            </a:pPr>
            <a:endParaRPr sz="800" dirty="0">
              <a:solidFill>
                <a:srgbClr val="005B6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3300"/>
              <a:buFont typeface="Noto Sans Symbols"/>
              <a:buChar char="∙"/>
            </a:pPr>
            <a:r>
              <a:rPr lang="en-US" sz="2800" dirty="0">
                <a:solidFill>
                  <a:srgbClr val="005B6D"/>
                </a:solidFill>
                <a:latin typeface="Arial"/>
                <a:ea typeface="Arial"/>
                <a:cs typeface="Arial"/>
                <a:sym typeface="Arial"/>
              </a:rPr>
              <a:t>Strengthen ERICs to become part of a globally integrated RI ecosystem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45907-F406-921F-4610-0C0FD7BE88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2711088" y="3073350"/>
            <a:ext cx="4318000" cy="431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D6A4A2-3DDB-ADE3-9198-F9791BC9AA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10288397" y="7563847"/>
            <a:ext cx="6740691" cy="2527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893878-59D5-5D70-9BBD-165D4C0EFF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5601100" y="6904439"/>
            <a:ext cx="1077556" cy="3883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27C16A-4789-1E82-9FF3-90F1D9B91457}"/>
              </a:ext>
            </a:extLst>
          </p:cNvPr>
          <p:cNvSpPr txBox="1"/>
          <p:nvPr/>
        </p:nvSpPr>
        <p:spPr>
          <a:xfrm rot="19692630">
            <a:off x="10567689" y="7861389"/>
            <a:ext cx="902811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rgbClr val="7030A0"/>
                </a:solidFill>
              </a:rPr>
              <a:t>NEW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8F02F-A409-B710-B2F1-C26444882061}"/>
              </a:ext>
            </a:extLst>
          </p:cNvPr>
          <p:cNvSpPr txBox="1"/>
          <p:nvPr/>
        </p:nvSpPr>
        <p:spPr>
          <a:xfrm rot="19692630">
            <a:off x="12933017" y="3716110"/>
            <a:ext cx="90281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rgbClr val="7030A0"/>
                </a:solidFill>
              </a:rPr>
              <a:t>NEW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g2db65b41135_0_25"/>
          <p:cNvGrpSpPr/>
          <p:nvPr/>
        </p:nvGrpSpPr>
        <p:grpSpPr>
          <a:xfrm rot="5400000">
            <a:off x="8107941" y="-7456905"/>
            <a:ext cx="2072114" cy="18288003"/>
            <a:chOff x="0" y="0"/>
            <a:chExt cx="634256" cy="5597797"/>
          </a:xfrm>
        </p:grpSpPr>
        <p:sp>
          <p:nvSpPr>
            <p:cNvPr id="235" name="Google Shape;235;g2db65b41135_0_25"/>
            <p:cNvSpPr/>
            <p:nvPr/>
          </p:nvSpPr>
          <p:spPr>
            <a:xfrm>
              <a:off x="0" y="0"/>
              <a:ext cx="634256" cy="5597797"/>
            </a:xfrm>
            <a:custGeom>
              <a:avLst/>
              <a:gdLst/>
              <a:ahLst/>
              <a:cxnLst/>
              <a:rect l="l" t="t" r="r" b="b"/>
              <a:pathLst>
                <a:path w="634256" h="5597797" extrusionOk="0">
                  <a:moveTo>
                    <a:pt x="0" y="0"/>
                  </a:moveTo>
                  <a:lnTo>
                    <a:pt x="634256" y="0"/>
                  </a:lnTo>
                  <a:lnTo>
                    <a:pt x="634256" y="5597797"/>
                  </a:lnTo>
                  <a:lnTo>
                    <a:pt x="0" y="5597797"/>
                  </a:lnTo>
                  <a:close/>
                </a:path>
              </a:pathLst>
            </a:custGeom>
            <a:solidFill>
              <a:srgbClr val="DFF1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g2db65b41135_0_25"/>
            <p:cNvSpPr txBox="1"/>
            <p:nvPr/>
          </p:nvSpPr>
          <p:spPr>
            <a:xfrm>
              <a:off x="0" y="0"/>
              <a:ext cx="634200" cy="559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" tIns="3425" rIns="3425" bIns="3425" anchor="ctr" anchorCtr="0">
              <a:noAutofit/>
            </a:bodyPr>
            <a:lstStyle/>
            <a:p>
              <a:pPr marL="0" marR="0" lvl="0" indent="0" algn="ctr" rtl="0">
                <a:lnSpc>
                  <a:spcPct val="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g2db65b41135_0_25"/>
          <p:cNvSpPr/>
          <p:nvPr/>
        </p:nvSpPr>
        <p:spPr>
          <a:xfrm>
            <a:off x="1028700" y="989547"/>
            <a:ext cx="1679530" cy="1362519"/>
          </a:xfrm>
          <a:custGeom>
            <a:avLst/>
            <a:gdLst/>
            <a:ahLst/>
            <a:cxnLst/>
            <a:rect l="l" t="t" r="r" b="b"/>
            <a:pathLst>
              <a:path w="1679530" h="1362519" extrusionOk="0">
                <a:moveTo>
                  <a:pt x="0" y="0"/>
                </a:moveTo>
                <a:lnTo>
                  <a:pt x="1679530" y="0"/>
                </a:lnTo>
                <a:lnTo>
                  <a:pt x="1679530" y="1362519"/>
                </a:lnTo>
                <a:lnTo>
                  <a:pt x="0" y="1362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g2db65b41135_0_25"/>
          <p:cNvSpPr txBox="1"/>
          <p:nvPr/>
        </p:nvSpPr>
        <p:spPr>
          <a:xfrm>
            <a:off x="2922950" y="1253175"/>
            <a:ext cx="173151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Challenges across ERICS: OPERATION</a:t>
            </a:r>
            <a:endParaRPr sz="44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9" name="Google Shape;239;g2db65b41135_0_25"/>
          <p:cNvSpPr txBox="1">
            <a:spLocks noGrp="1"/>
          </p:cNvSpPr>
          <p:nvPr>
            <p:ph type="body" idx="4294967295"/>
          </p:nvPr>
        </p:nvSpPr>
        <p:spPr>
          <a:xfrm>
            <a:off x="5242121" y="3513223"/>
            <a:ext cx="12920376" cy="5978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54000" indent="-247650">
              <a:lnSpc>
                <a:spcPct val="150000"/>
              </a:lnSpc>
              <a:spcBef>
                <a:spcPts val="0"/>
              </a:spcBef>
              <a:buClr>
                <a:srgbClr val="005B6D"/>
              </a:buClr>
              <a:buSzPts val="3300"/>
              <a:buFont typeface="Noto Sans Symbols"/>
              <a:buChar char="∙"/>
            </a:pPr>
            <a:r>
              <a:rPr lang="en-US" u="sng" dirty="0">
                <a:solidFill>
                  <a:srgbClr val="005B6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Funding programs for RI utilization</a:t>
            </a:r>
            <a:r>
              <a:rPr lang="en-US" dirty="0">
                <a:solidFill>
                  <a:srgbClr val="005B6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(e.g. user access) are complex, fragmented, &amp; under-resourced =&gt; Scientists cannot fully benefit from ERIC services</a:t>
            </a:r>
          </a:p>
          <a:p>
            <a:pPr marL="254000" indent="-247650">
              <a:lnSpc>
                <a:spcPct val="150000"/>
              </a:lnSpc>
              <a:spcBef>
                <a:spcPts val="0"/>
              </a:spcBef>
              <a:buClr>
                <a:srgbClr val="005B6D"/>
              </a:buClr>
              <a:buSzPts val="3300"/>
              <a:buFont typeface="Noto Sans Symbols"/>
              <a:buChar char="∙"/>
            </a:pPr>
            <a:r>
              <a:rPr lang="en-US" dirty="0">
                <a:solidFill>
                  <a:srgbClr val="005B6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ERICs need to be included continuously in underpinning wider EU policy objectives (e.g. EU Missions, strategies addressing societal challenges)</a:t>
            </a:r>
          </a:p>
          <a:p>
            <a:pPr marL="254000" indent="-247650">
              <a:lnSpc>
                <a:spcPct val="150000"/>
              </a:lnSpc>
              <a:spcBef>
                <a:spcPts val="0"/>
              </a:spcBef>
              <a:buClr>
                <a:srgbClr val="005B6D"/>
              </a:buClr>
              <a:buSzPts val="3300"/>
              <a:buFont typeface="Noto Sans Symbols"/>
              <a:buChar char="∙"/>
            </a:pPr>
            <a:r>
              <a:rPr lang="en-US" dirty="0">
                <a:solidFill>
                  <a:srgbClr val="005B6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Limited economic activity not clearly defined for ERICs causing potential conflicts</a:t>
            </a:r>
          </a:p>
          <a:p>
            <a:pPr marL="254000" indent="-247650">
              <a:lnSpc>
                <a:spcPct val="150000"/>
              </a:lnSpc>
              <a:spcBef>
                <a:spcPts val="0"/>
              </a:spcBef>
              <a:buClr>
                <a:srgbClr val="005B6D"/>
              </a:buClr>
              <a:buSzPts val="3300"/>
              <a:buFont typeface="Noto Sans Symbols"/>
              <a:buChar char="∙"/>
            </a:pPr>
            <a:r>
              <a:rPr lang="en-US" dirty="0">
                <a:solidFill>
                  <a:srgbClr val="005B6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Researchers who contribute to RIs need to receive appropriate credit for it.</a:t>
            </a:r>
            <a:endParaRPr dirty="0">
              <a:solidFill>
                <a:srgbClr val="005B6D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B05610-DC2B-E96C-7565-0AA5FF5BC9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4360186" y="2722563"/>
            <a:ext cx="9611250" cy="7596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9372D-9A72-952C-B6D0-6EE4E2EBEB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2285045" y="9465098"/>
            <a:ext cx="2387985" cy="670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28BFC6-FA58-B8B3-9F02-8942ADC95B68}"/>
              </a:ext>
            </a:extLst>
          </p:cNvPr>
          <p:cNvSpPr txBox="1"/>
          <p:nvPr/>
        </p:nvSpPr>
        <p:spPr>
          <a:xfrm rot="19692630">
            <a:off x="1806396" y="9177034"/>
            <a:ext cx="902811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chemeClr val="accent5">
                    <a:lumMod val="75000"/>
                  </a:schemeClr>
                </a:solidFill>
              </a:rPr>
              <a:t>NEW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g2db65b41135_0_33"/>
          <p:cNvGrpSpPr/>
          <p:nvPr/>
        </p:nvGrpSpPr>
        <p:grpSpPr>
          <a:xfrm rot="5400000">
            <a:off x="8107941" y="-7456905"/>
            <a:ext cx="2072114" cy="18288003"/>
            <a:chOff x="0" y="0"/>
            <a:chExt cx="634256" cy="5597797"/>
          </a:xfrm>
        </p:grpSpPr>
        <p:sp>
          <p:nvSpPr>
            <p:cNvPr id="246" name="Google Shape;246;g2db65b41135_0_33"/>
            <p:cNvSpPr/>
            <p:nvPr/>
          </p:nvSpPr>
          <p:spPr>
            <a:xfrm>
              <a:off x="0" y="0"/>
              <a:ext cx="634256" cy="5597797"/>
            </a:xfrm>
            <a:custGeom>
              <a:avLst/>
              <a:gdLst/>
              <a:ahLst/>
              <a:cxnLst/>
              <a:rect l="l" t="t" r="r" b="b"/>
              <a:pathLst>
                <a:path w="634256" h="5597797" extrusionOk="0">
                  <a:moveTo>
                    <a:pt x="0" y="0"/>
                  </a:moveTo>
                  <a:lnTo>
                    <a:pt x="634256" y="0"/>
                  </a:lnTo>
                  <a:lnTo>
                    <a:pt x="634256" y="5597797"/>
                  </a:lnTo>
                  <a:lnTo>
                    <a:pt x="0" y="5597797"/>
                  </a:lnTo>
                  <a:close/>
                </a:path>
              </a:pathLst>
            </a:custGeom>
            <a:solidFill>
              <a:srgbClr val="DFF1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g2db65b41135_0_33"/>
            <p:cNvSpPr txBox="1"/>
            <p:nvPr/>
          </p:nvSpPr>
          <p:spPr>
            <a:xfrm>
              <a:off x="0" y="0"/>
              <a:ext cx="634200" cy="559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" tIns="3425" rIns="3425" bIns="3425" anchor="ctr" anchorCtr="0">
              <a:noAutofit/>
            </a:bodyPr>
            <a:lstStyle/>
            <a:p>
              <a:pPr marL="0" marR="0" lvl="0" indent="0" algn="ctr" rtl="0">
                <a:lnSpc>
                  <a:spcPct val="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g2db65b41135_0_33"/>
          <p:cNvSpPr/>
          <p:nvPr/>
        </p:nvSpPr>
        <p:spPr>
          <a:xfrm>
            <a:off x="1028700" y="989547"/>
            <a:ext cx="1679530" cy="1362519"/>
          </a:xfrm>
          <a:custGeom>
            <a:avLst/>
            <a:gdLst/>
            <a:ahLst/>
            <a:cxnLst/>
            <a:rect l="l" t="t" r="r" b="b"/>
            <a:pathLst>
              <a:path w="1679530" h="1362519" extrusionOk="0">
                <a:moveTo>
                  <a:pt x="0" y="0"/>
                </a:moveTo>
                <a:lnTo>
                  <a:pt x="1679530" y="0"/>
                </a:lnTo>
                <a:lnTo>
                  <a:pt x="1679530" y="1362519"/>
                </a:lnTo>
                <a:lnTo>
                  <a:pt x="0" y="1362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2db65b41135_0_33"/>
          <p:cNvSpPr txBox="1"/>
          <p:nvPr/>
        </p:nvSpPr>
        <p:spPr>
          <a:xfrm>
            <a:off x="2922950" y="1253175"/>
            <a:ext cx="173151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Challenges across ERICs: SUSTAINABILITY</a:t>
            </a:r>
            <a:endParaRPr sz="44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0" name="Google Shape;250;g2db65b41135_0_33"/>
          <p:cNvSpPr txBox="1">
            <a:spLocks noGrp="1"/>
          </p:cNvSpPr>
          <p:nvPr>
            <p:ph type="body" idx="4294967295"/>
          </p:nvPr>
        </p:nvSpPr>
        <p:spPr>
          <a:xfrm>
            <a:off x="234109" y="2690574"/>
            <a:ext cx="10687694" cy="745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63550" indent="-457200">
              <a:lnSpc>
                <a:spcPct val="150000"/>
              </a:lnSpc>
              <a:spcBef>
                <a:spcPts val="0"/>
              </a:spcBef>
              <a:buSzPts val="3300"/>
            </a:pPr>
            <a:r>
              <a:rPr lang="en-US" dirty="0">
                <a:solidFill>
                  <a:srgbClr val="005B6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Fortifying the </a:t>
            </a:r>
            <a:r>
              <a:rPr lang="en-US" u="sng" dirty="0">
                <a:solidFill>
                  <a:srgbClr val="005B6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capabilities of existing RIs</a:t>
            </a:r>
            <a:r>
              <a:rPr lang="en-US" dirty="0">
                <a:solidFill>
                  <a:srgbClr val="005B6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will result in a more sustainable and efficient use of investments and resources</a:t>
            </a:r>
          </a:p>
          <a:p>
            <a:pPr marL="463550" indent="-457200">
              <a:lnSpc>
                <a:spcPct val="150000"/>
              </a:lnSpc>
              <a:spcBef>
                <a:spcPts val="0"/>
              </a:spcBef>
              <a:buSzPts val="3300"/>
            </a:pPr>
            <a:r>
              <a:rPr lang="en-US" dirty="0">
                <a:solidFill>
                  <a:srgbClr val="005B6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Critical resource limitations and understaffing endanger ERICs in living up to their actual capacities</a:t>
            </a:r>
          </a:p>
          <a:p>
            <a:pPr marL="463550" indent="-457200">
              <a:lnSpc>
                <a:spcPct val="150000"/>
              </a:lnSpc>
              <a:spcBef>
                <a:spcPts val="0"/>
              </a:spcBef>
              <a:buSzPts val="3300"/>
            </a:pPr>
            <a:r>
              <a:rPr lang="en-US" dirty="0">
                <a:solidFill>
                  <a:srgbClr val="005B6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Lack of career perspectives and diverse employment conditions make it difficult for ERICs to become and remain attractive employers for highly skilled staff and hinder mobility</a:t>
            </a:r>
          </a:p>
          <a:p>
            <a:pPr marL="463550" indent="-457200">
              <a:lnSpc>
                <a:spcPct val="150000"/>
              </a:lnSpc>
              <a:spcBef>
                <a:spcPts val="0"/>
              </a:spcBef>
              <a:buSzPts val="3300"/>
            </a:pPr>
            <a:r>
              <a:rPr lang="en-US" dirty="0">
                <a:solidFill>
                  <a:srgbClr val="005B6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Need for much better visibility and recognition across all ERIC stakeholders </a:t>
            </a:r>
            <a:endParaRPr dirty="0">
              <a:solidFill>
                <a:srgbClr val="005B6D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BE2328-8280-CB78-9596-F233C9CF3B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1155599" y="2722971"/>
            <a:ext cx="7366197" cy="77246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12"/>
          <p:cNvGrpSpPr/>
          <p:nvPr/>
        </p:nvGrpSpPr>
        <p:grpSpPr>
          <a:xfrm rot="5400000">
            <a:off x="8107944" y="-7456905"/>
            <a:ext cx="2072112" cy="18288000"/>
            <a:chOff x="0" y="0"/>
            <a:chExt cx="634256" cy="5597797"/>
          </a:xfrm>
        </p:grpSpPr>
        <p:sp>
          <p:nvSpPr>
            <p:cNvPr id="212" name="Google Shape;212;p12"/>
            <p:cNvSpPr/>
            <p:nvPr/>
          </p:nvSpPr>
          <p:spPr>
            <a:xfrm>
              <a:off x="0" y="0"/>
              <a:ext cx="634256" cy="5597797"/>
            </a:xfrm>
            <a:custGeom>
              <a:avLst/>
              <a:gdLst/>
              <a:ahLst/>
              <a:cxnLst/>
              <a:rect l="l" t="t" r="r" b="b"/>
              <a:pathLst>
                <a:path w="634256" h="5597797" extrusionOk="0">
                  <a:moveTo>
                    <a:pt x="0" y="0"/>
                  </a:moveTo>
                  <a:lnTo>
                    <a:pt x="634256" y="0"/>
                  </a:lnTo>
                  <a:lnTo>
                    <a:pt x="634256" y="5597797"/>
                  </a:lnTo>
                  <a:lnTo>
                    <a:pt x="0" y="5597797"/>
                  </a:lnTo>
                  <a:close/>
                </a:path>
              </a:pathLst>
            </a:custGeom>
            <a:solidFill>
              <a:srgbClr val="DFF1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2"/>
            <p:cNvSpPr txBox="1"/>
            <p:nvPr/>
          </p:nvSpPr>
          <p:spPr>
            <a:xfrm>
              <a:off x="0" y="0"/>
              <a:ext cx="634256" cy="5597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" tIns="3425" rIns="3425" bIns="3425" anchor="ctr" anchorCtr="0">
              <a:noAutofit/>
            </a:bodyPr>
            <a:lstStyle/>
            <a:p>
              <a:pPr marL="0" marR="0" lvl="0" indent="0" algn="ctr" rtl="0">
                <a:lnSpc>
                  <a:spcPct val="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12"/>
          <p:cNvSpPr/>
          <p:nvPr/>
        </p:nvSpPr>
        <p:spPr>
          <a:xfrm>
            <a:off x="1028700" y="989547"/>
            <a:ext cx="1679530" cy="1362519"/>
          </a:xfrm>
          <a:custGeom>
            <a:avLst/>
            <a:gdLst/>
            <a:ahLst/>
            <a:cxnLst/>
            <a:rect l="l" t="t" r="r" b="b"/>
            <a:pathLst>
              <a:path w="1679530" h="1362519" extrusionOk="0">
                <a:moveTo>
                  <a:pt x="0" y="0"/>
                </a:moveTo>
                <a:lnTo>
                  <a:pt x="1679530" y="0"/>
                </a:lnTo>
                <a:lnTo>
                  <a:pt x="1679530" y="1362519"/>
                </a:lnTo>
                <a:lnTo>
                  <a:pt x="0" y="1362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2"/>
          <p:cNvSpPr txBox="1"/>
          <p:nvPr/>
        </p:nvSpPr>
        <p:spPr>
          <a:xfrm>
            <a:off x="3269954" y="837887"/>
            <a:ext cx="144564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Strengths of ERICs </a:t>
            </a:r>
          </a:p>
        </p:txBody>
      </p:sp>
      <p:sp>
        <p:nvSpPr>
          <p:cNvPr id="217" name="Google Shape;217;p12"/>
          <p:cNvSpPr txBox="1"/>
          <p:nvPr/>
        </p:nvSpPr>
        <p:spPr>
          <a:xfrm>
            <a:off x="4768926" y="3092374"/>
            <a:ext cx="13760586" cy="7063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5B6D"/>
              </a:buClr>
              <a:buSzPts val="2800"/>
              <a:buFont typeface="Arial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ERICs allow for country-level participation which provides for their sustainability.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2800"/>
              <a:buFont typeface="Arial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ERIC is a well tested legal model across EU and associated countries. </a:t>
            </a:r>
          </a:p>
          <a:p>
            <a:pPr marL="457200" indent="-457200">
              <a:lnSpc>
                <a:spcPct val="150000"/>
              </a:lnSpc>
              <a:buClr>
                <a:srgbClr val="005B6D"/>
              </a:buClr>
              <a:buSzPts val="2800"/>
              <a:buFont typeface="Arial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Well functioning governance model that is embedded in ERIC Statutes.</a:t>
            </a:r>
          </a:p>
          <a:p>
            <a:pPr marL="457200" indent="-457200">
              <a:lnSpc>
                <a:spcPct val="150000"/>
              </a:lnSpc>
              <a:buClr>
                <a:srgbClr val="005B6D"/>
              </a:buClr>
              <a:buSzPts val="2800"/>
              <a:buFont typeface="Arial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Legal reports (e.g. EGERIC Report) provide additional know-how.</a:t>
            </a:r>
          </a:p>
          <a:p>
            <a:pPr>
              <a:lnSpc>
                <a:spcPct val="150000"/>
              </a:lnSpc>
              <a:buClr>
                <a:srgbClr val="005B6D"/>
              </a:buClr>
              <a:buSzPts val="2800"/>
            </a:pPr>
            <a:endParaRPr lang="en-US" dirty="0">
              <a:solidFill>
                <a:srgbClr val="005B6D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2800"/>
              <a:buFont typeface="Symbol" pitchFamily="2" charset="2"/>
              <a:buChar char="Þ"/>
            </a:pPr>
            <a:r>
              <a:rPr lang="en-US" sz="3200" i="1" dirty="0">
                <a:solidFill>
                  <a:srgbClr val="005B6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A broad community of existing ERICs which underpin European research &amp; strategy.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2800"/>
              <a:buFont typeface="Symbol" pitchFamily="2" charset="2"/>
              <a:buChar char="Þ"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5B6D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ERICs combine their primary missions with addressing the big challenges and serving as implementors of EU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5B6D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polic</a:t>
            </a:r>
            <a:r>
              <a:rPr lang="en-US" sz="3200" i="1" dirty="0">
                <a:solidFill>
                  <a:srgbClr val="005B6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y objectives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5B6D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.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5B6D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A42A-62E3-94A0-A3DA-75A35081FF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-2972196" y="2730330"/>
            <a:ext cx="7621854" cy="7621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D4C4BB-46F3-7765-332A-B10CC0F7A6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2385719" y="9218298"/>
            <a:ext cx="1768469" cy="72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25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g2db65b41135_0_41"/>
          <p:cNvGrpSpPr/>
          <p:nvPr/>
        </p:nvGrpSpPr>
        <p:grpSpPr>
          <a:xfrm rot="5400000">
            <a:off x="8107941" y="-7456905"/>
            <a:ext cx="2072114" cy="18288003"/>
            <a:chOff x="0" y="0"/>
            <a:chExt cx="634256" cy="5597797"/>
          </a:xfrm>
        </p:grpSpPr>
        <p:sp>
          <p:nvSpPr>
            <p:cNvPr id="257" name="Google Shape;257;g2db65b41135_0_41"/>
            <p:cNvSpPr/>
            <p:nvPr/>
          </p:nvSpPr>
          <p:spPr>
            <a:xfrm>
              <a:off x="0" y="0"/>
              <a:ext cx="634256" cy="5597797"/>
            </a:xfrm>
            <a:custGeom>
              <a:avLst/>
              <a:gdLst/>
              <a:ahLst/>
              <a:cxnLst/>
              <a:rect l="l" t="t" r="r" b="b"/>
              <a:pathLst>
                <a:path w="634256" h="5597797" extrusionOk="0">
                  <a:moveTo>
                    <a:pt x="0" y="0"/>
                  </a:moveTo>
                  <a:lnTo>
                    <a:pt x="634256" y="0"/>
                  </a:lnTo>
                  <a:lnTo>
                    <a:pt x="634256" y="5597797"/>
                  </a:lnTo>
                  <a:lnTo>
                    <a:pt x="0" y="5597797"/>
                  </a:lnTo>
                  <a:close/>
                </a:path>
              </a:pathLst>
            </a:custGeom>
            <a:solidFill>
              <a:srgbClr val="DFF1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g2db65b41135_0_41"/>
            <p:cNvSpPr txBox="1"/>
            <p:nvPr/>
          </p:nvSpPr>
          <p:spPr>
            <a:xfrm>
              <a:off x="0" y="0"/>
              <a:ext cx="634200" cy="559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" tIns="3425" rIns="3425" bIns="3425" anchor="ctr" anchorCtr="0">
              <a:noAutofit/>
            </a:bodyPr>
            <a:lstStyle/>
            <a:p>
              <a:pPr marL="0" marR="0" lvl="0" indent="0" algn="ctr" rtl="0">
                <a:lnSpc>
                  <a:spcPct val="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g2db65b41135_0_41"/>
          <p:cNvSpPr/>
          <p:nvPr/>
        </p:nvSpPr>
        <p:spPr>
          <a:xfrm>
            <a:off x="1028700" y="989547"/>
            <a:ext cx="1679530" cy="1362519"/>
          </a:xfrm>
          <a:custGeom>
            <a:avLst/>
            <a:gdLst/>
            <a:ahLst/>
            <a:cxnLst/>
            <a:rect l="l" t="t" r="r" b="b"/>
            <a:pathLst>
              <a:path w="1679530" h="1362519" extrusionOk="0">
                <a:moveTo>
                  <a:pt x="0" y="0"/>
                </a:moveTo>
                <a:lnTo>
                  <a:pt x="1679530" y="0"/>
                </a:lnTo>
                <a:lnTo>
                  <a:pt x="1679530" y="1362519"/>
                </a:lnTo>
                <a:lnTo>
                  <a:pt x="0" y="1362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2db65b41135_0_41"/>
          <p:cNvSpPr txBox="1"/>
          <p:nvPr/>
        </p:nvSpPr>
        <p:spPr>
          <a:xfrm>
            <a:off x="2922950" y="1253175"/>
            <a:ext cx="173151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- ERIC Forum Position Paper on FP10</a:t>
            </a:r>
            <a:endParaRPr sz="4400">
              <a:solidFill>
                <a:schemeClr val="accent6"/>
              </a:solidFill>
            </a:endParaRPr>
          </a:p>
        </p:txBody>
      </p:sp>
      <p:sp>
        <p:nvSpPr>
          <p:cNvPr id="261" name="Google Shape;261;g2db65b41135_0_41"/>
          <p:cNvSpPr txBox="1"/>
          <p:nvPr/>
        </p:nvSpPr>
        <p:spPr>
          <a:xfrm>
            <a:off x="646250" y="3976146"/>
            <a:ext cx="10033942" cy="5847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5B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25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Enhanced Funding Modalities for ERICs</a:t>
            </a:r>
            <a:endParaRPr sz="3200" dirty="0">
              <a:solidFill>
                <a:srgbClr val="005B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25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Recognition of the Existing ERICs as Strategic Assets and Resulting Consolidation of the European RI Landscape</a:t>
            </a:r>
            <a:endParaRPr sz="3200" dirty="0">
              <a:solidFill>
                <a:srgbClr val="005B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25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Expanding their Geographical Inclusion and Structural Support </a:t>
            </a:r>
            <a:endParaRPr sz="3200" dirty="0">
              <a:solidFill>
                <a:srgbClr val="005B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25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Adapting and Enhancing ERIC Governance Models</a:t>
            </a:r>
            <a:endParaRPr sz="3200" dirty="0">
              <a:solidFill>
                <a:srgbClr val="005B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25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Strengthening Innovation and Service to Industry</a:t>
            </a:r>
            <a:endParaRPr sz="3200" dirty="0">
              <a:solidFill>
                <a:srgbClr val="005B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25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Facilitating Access to ERIC Services by European Researchers</a:t>
            </a:r>
            <a:endParaRPr sz="3200" dirty="0">
              <a:solidFill>
                <a:srgbClr val="005B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90044-059E-9D67-0468-8FC5E2D1A4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1153874" y="4133088"/>
            <a:ext cx="7420893" cy="6153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EB7673-E080-D94C-E2FC-FCEE962734D5}"/>
              </a:ext>
            </a:extLst>
          </p:cNvPr>
          <p:cNvSpPr txBox="1"/>
          <p:nvPr/>
        </p:nvSpPr>
        <p:spPr>
          <a:xfrm>
            <a:off x="531950" y="2944153"/>
            <a:ext cx="174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its latest position paper, the ERIC Forum presents the following considerations for the future EU Framework </a:t>
            </a:r>
            <a:r>
              <a:rPr lang="en-US" sz="3200" dirty="0" err="1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(2028 - 2034), focusing on</a:t>
            </a:r>
          </a:p>
          <a:p>
            <a:endParaRPr lang="en-DE" sz="3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9"/>
          <p:cNvGrpSpPr/>
          <p:nvPr/>
        </p:nvGrpSpPr>
        <p:grpSpPr>
          <a:xfrm rot="5400000">
            <a:off x="8107944" y="-7456905"/>
            <a:ext cx="2072112" cy="18288000"/>
            <a:chOff x="0" y="0"/>
            <a:chExt cx="634256" cy="5597797"/>
          </a:xfrm>
        </p:grpSpPr>
        <p:sp>
          <p:nvSpPr>
            <p:cNvPr id="268" name="Google Shape;268;p9"/>
            <p:cNvSpPr/>
            <p:nvPr/>
          </p:nvSpPr>
          <p:spPr>
            <a:xfrm>
              <a:off x="0" y="0"/>
              <a:ext cx="634256" cy="5597797"/>
            </a:xfrm>
            <a:custGeom>
              <a:avLst/>
              <a:gdLst/>
              <a:ahLst/>
              <a:cxnLst/>
              <a:rect l="l" t="t" r="r" b="b"/>
              <a:pathLst>
                <a:path w="634256" h="5597797" extrusionOk="0">
                  <a:moveTo>
                    <a:pt x="0" y="0"/>
                  </a:moveTo>
                  <a:lnTo>
                    <a:pt x="634256" y="0"/>
                  </a:lnTo>
                  <a:lnTo>
                    <a:pt x="634256" y="5597797"/>
                  </a:lnTo>
                  <a:lnTo>
                    <a:pt x="0" y="5597797"/>
                  </a:lnTo>
                  <a:close/>
                </a:path>
              </a:pathLst>
            </a:custGeom>
            <a:solidFill>
              <a:srgbClr val="DFF1F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9"/>
            <p:cNvSpPr txBox="1"/>
            <p:nvPr/>
          </p:nvSpPr>
          <p:spPr>
            <a:xfrm>
              <a:off x="0" y="0"/>
              <a:ext cx="634256" cy="5597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" tIns="3425" rIns="3425" bIns="3425" anchor="ctr" anchorCtr="0">
              <a:noAutofit/>
            </a:bodyPr>
            <a:lstStyle/>
            <a:p>
              <a:pPr marL="0" marR="0" lvl="0" indent="0" algn="ctr" rtl="0">
                <a:lnSpc>
                  <a:spcPct val="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9"/>
          <p:cNvSpPr/>
          <p:nvPr/>
        </p:nvSpPr>
        <p:spPr>
          <a:xfrm>
            <a:off x="1028700" y="989547"/>
            <a:ext cx="1679530" cy="1362519"/>
          </a:xfrm>
          <a:custGeom>
            <a:avLst/>
            <a:gdLst/>
            <a:ahLst/>
            <a:cxnLst/>
            <a:rect l="l" t="t" r="r" b="b"/>
            <a:pathLst>
              <a:path w="1679530" h="1362519" extrusionOk="0">
                <a:moveTo>
                  <a:pt x="0" y="0"/>
                </a:moveTo>
                <a:lnTo>
                  <a:pt x="1679530" y="0"/>
                </a:lnTo>
                <a:lnTo>
                  <a:pt x="1679530" y="1362519"/>
                </a:lnTo>
                <a:lnTo>
                  <a:pt x="0" y="1362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 txBox="1"/>
          <p:nvPr/>
        </p:nvSpPr>
        <p:spPr>
          <a:xfrm>
            <a:off x="3269954" y="1259988"/>
            <a:ext cx="144564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In 2024 ERIC Forum contributes to … (selection) </a:t>
            </a:r>
            <a:endParaRPr sz="4400" dirty="0">
              <a:solidFill>
                <a:srgbClr val="1B2F5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p9"/>
          <p:cNvSpPr txBox="1"/>
          <p:nvPr/>
        </p:nvSpPr>
        <p:spPr>
          <a:xfrm>
            <a:off x="642768" y="2756264"/>
            <a:ext cx="16265006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76250" indent="-457200">
              <a:lnSpc>
                <a:spcPct val="150000"/>
              </a:lnSpc>
              <a:buClr>
                <a:srgbClr val="005B6D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Strengthening the ERIC ecosystem in the ERIC Forum Project 2 </a:t>
            </a:r>
          </a:p>
          <a:p>
            <a:pPr marL="476250" indent="-457200">
              <a:lnSpc>
                <a:spcPct val="150000"/>
              </a:lnSpc>
              <a:buClr>
                <a:srgbClr val="005B6D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EOSC Federation as Mandated Organization in the EOSC-Association</a:t>
            </a:r>
          </a:p>
          <a:p>
            <a:pPr marL="47625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EC informal Expert Group on Technology Infrastructures </a:t>
            </a:r>
            <a:endParaRPr sz="3200" dirty="0">
              <a:solidFill>
                <a:srgbClr val="005B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0F210-F390-2447-7791-4CE2F3260C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1680166" y="5143500"/>
            <a:ext cx="6314582" cy="475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711B36-3EB6-0922-7B9E-EB9B57CAC94E}"/>
              </a:ext>
            </a:extLst>
          </p:cNvPr>
          <p:cNvSpPr txBox="1"/>
          <p:nvPr/>
        </p:nvSpPr>
        <p:spPr>
          <a:xfrm>
            <a:off x="642768" y="4931210"/>
            <a:ext cx="1103739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625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Addressing an update of the </a:t>
            </a:r>
            <a:r>
              <a:rPr lang="en-US" sz="3200" i="1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ERIC operational guidelines</a:t>
            </a: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7625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Drafting an update of the </a:t>
            </a:r>
            <a:r>
              <a:rPr lang="en-US" sz="3200" i="1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Charter for Access to RIs</a:t>
            </a:r>
          </a:p>
          <a:p>
            <a:pPr marL="47625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Highlighting RI needs for Framework Program 10 </a:t>
            </a:r>
          </a:p>
          <a:p>
            <a:pPr marL="47625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6D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B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and providing advice to prospective ERICs for their implementation </a:t>
            </a:r>
          </a:p>
          <a:p>
            <a:endParaRPr lang="en-DE"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567</Words>
  <Application>Microsoft Office PowerPoint</Application>
  <PresentationFormat>Custom</PresentationFormat>
  <Paragraphs>62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 Baioni</dc:creator>
  <cp:lastModifiedBy>Antje Keppler</cp:lastModifiedBy>
  <cp:revision>17</cp:revision>
  <dcterms:created xsi:type="dcterms:W3CDTF">2024-02-13T10:39:12Z</dcterms:created>
  <dcterms:modified xsi:type="dcterms:W3CDTF">2024-06-20T12:30:20Z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0x010100F26AF8A9FA5DEB41870AFE74F361042A</vt:lpwstr>
  </property>
  <property fmtid="{D5CDD505-2E9C-101B-9397-08002B2CF9AE}" pid="3" name="MediaServiceImageTags">
    <vt:lpwstr/>
  </property>
</Properties>
</file>